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08" r:id="rId3"/>
    <p:sldId id="354" r:id="rId4"/>
    <p:sldId id="333" r:id="rId5"/>
    <p:sldId id="282" r:id="rId6"/>
    <p:sldId id="351" r:id="rId7"/>
    <p:sldId id="357" r:id="rId8"/>
    <p:sldId id="356" r:id="rId9"/>
    <p:sldId id="349" r:id="rId10"/>
    <p:sldId id="299" r:id="rId11"/>
    <p:sldId id="310" r:id="rId12"/>
    <p:sldId id="320" r:id="rId13"/>
    <p:sldId id="305" r:id="rId14"/>
    <p:sldId id="302" r:id="rId15"/>
    <p:sldId id="284" r:id="rId16"/>
    <p:sldId id="350" r:id="rId17"/>
    <p:sldId id="297" r:id="rId18"/>
    <p:sldId id="306" r:id="rId19"/>
    <p:sldId id="353" r:id="rId20"/>
    <p:sldId id="328" r:id="rId21"/>
    <p:sldId id="269" r:id="rId22"/>
    <p:sldId id="329" r:id="rId23"/>
    <p:sldId id="258" r:id="rId24"/>
  </p:sldIdLst>
  <p:sldSz cx="12192000" cy="6858000"/>
  <p:notesSz cx="6858000" cy="9144000"/>
  <p:embeddedFontLst>
    <p:embeddedFont>
      <p:font typeface="Agency FB" panose="020B0503020202020204" pitchFamily="34" charset="77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Quattrocento Sans" panose="020B0502050000020003" pitchFamily="34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000000"/>
    <a:srgbClr val="4A8522"/>
    <a:srgbClr val="D9E1D9"/>
    <a:srgbClr val="548C2E"/>
    <a:srgbClr val="70AD47"/>
    <a:srgbClr val="115E21"/>
    <a:srgbClr val="054A98"/>
    <a:srgbClr val="CF7D47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6" autoAdjust="0"/>
    <p:restoredTop sz="95082" autoAdjust="0"/>
  </p:normalViewPr>
  <p:slideViewPr>
    <p:cSldViewPr snapToGrid="0">
      <p:cViewPr varScale="1">
        <p:scale>
          <a:sx n="89" d="100"/>
          <a:sy n="89" d="100"/>
        </p:scale>
        <p:origin x="58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30012351428798911"/>
                  <c:y val="-3.78531785015575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s-MX" sz="3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506729168325385"/>
                      <c:h val="0.304978295003232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dLbl>
              <c:idx val="1"/>
              <c:layout>
                <c:manualLayout>
                  <c:x val="0.17932189035341428"/>
                  <c:y val="0.2084701265914898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D-B74F-AF5F-3FC85C731B78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D-B74F-AF5F-3FC85C731B78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BD-B74F-AF5F-3FC85C731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/>
      <dgm:spPr>
        <a:effectLst>
          <a:glow rad="127000">
            <a:schemeClr val="bg1"/>
          </a:glow>
        </a:effectLst>
      </dgm:spPr>
      <dgm:t>
        <a:bodyPr/>
        <a:lstStyle/>
        <a:p>
          <a:r>
            <a:rPr lang="es-MX" b="1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779590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sp:txBody>
      <dsp:txXfrm>
        <a:off x="3779590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621984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sp:txBody>
      <dsp:txXfrm>
        <a:off x="4621984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498813" y="3544"/>
          <a:ext cx="5226849" cy="5226849"/>
        </a:xfrm>
        <a:prstGeom prst="circularArrow">
          <a:avLst>
            <a:gd name="adj1" fmla="val 5201"/>
            <a:gd name="adj2" fmla="val 335988"/>
            <a:gd name="adj3" fmla="val 3893151"/>
            <a:gd name="adj4" fmla="val 2250312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492710" y="4236986"/>
          <a:ext cx="1394144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sp:txBody>
      <dsp:txXfrm>
        <a:off x="2492710" y="4236986"/>
        <a:ext cx="1394144" cy="1394144"/>
      </dsp:txXfrm>
    </dsp:sp>
    <dsp:sp modelId="{C89009E6-5142-4F6F-9D69-B5E6C9A3D50B}">
      <dsp:nvSpPr>
        <dsp:cNvPr id="0" name=""/>
        <dsp:cNvSpPr/>
      </dsp:nvSpPr>
      <dsp:spPr>
        <a:xfrm>
          <a:off x="501485" y="3372"/>
          <a:ext cx="5226849" cy="5226849"/>
        </a:xfrm>
        <a:prstGeom prst="circularArrow">
          <a:avLst>
            <a:gd name="adj1" fmla="val 5201"/>
            <a:gd name="adj2" fmla="val 335988"/>
            <a:gd name="adj3" fmla="val 8213380"/>
            <a:gd name="adj4" fmla="val 6333844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211151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sp:txBody>
      <dsp:txXfrm>
        <a:off x="211151" y="2634655"/>
        <a:ext cx="1394144" cy="1394144"/>
      </dsp:txXfrm>
    </dsp:sp>
    <dsp:sp modelId="{97D02272-EEB0-4F57-9066-CE38212FA212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2297506"/>
            <a:gd name="adj4" fmla="val 10771075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053545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sp:txBody>
      <dsp:txXfrm>
        <a:off x="1053545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811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37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5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111111"/>
                </a:solidFill>
                <a:effectLst/>
                <a:latin typeface="-apple-system"/>
              </a:rPr>
              <a:t>Ln</a:t>
            </a:r>
            <a:r>
              <a:rPr lang="es-MX" b="0" i="0" dirty="0">
                <a:solidFill>
                  <a:srgbClr val="111111"/>
                </a:solidFill>
                <a:effectLst/>
                <a:latin typeface="-apple-system"/>
              </a:rPr>
              <a:t>: Lámina neta de riego, que es la cantidad de agua que se debe aplicar al suelo para satisfacer las necesidades de las plantas.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111111"/>
                </a:solidFill>
                <a:effectLst/>
                <a:latin typeface="-apple-system"/>
              </a:rPr>
              <a:t>Wcc</a:t>
            </a:r>
            <a:r>
              <a:rPr lang="es-MX" b="0" i="0" dirty="0">
                <a:solidFill>
                  <a:srgbClr val="111111"/>
                </a:solidFill>
                <a:effectLst/>
                <a:latin typeface="-apple-system"/>
              </a:rPr>
              <a:t>: Capacidad de campo del suelo, que es la cantidad de agua que el suelo puede retener después de que el exceso de agua ha drenado.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111111"/>
                </a:solidFill>
                <a:effectLst/>
                <a:latin typeface="-apple-system"/>
              </a:rPr>
              <a:t>Wpm</a:t>
            </a:r>
            <a:r>
              <a:rPr lang="es-MX" b="0" i="0" dirty="0">
                <a:solidFill>
                  <a:srgbClr val="111111"/>
                </a:solidFill>
                <a:effectLst/>
                <a:latin typeface="-apple-system"/>
              </a:rPr>
              <a:t>: Punto de marchitez permanente, que es el nivel mínimo de humedad del suelo que las plantas necesitan para no marchitarse.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111111"/>
                </a:solidFill>
                <a:effectLst/>
                <a:latin typeface="-apple-system"/>
              </a:rPr>
              <a:t>Da</a:t>
            </a:r>
            <a:r>
              <a:rPr lang="es-MX" b="0" i="0" dirty="0">
                <a:solidFill>
                  <a:srgbClr val="111111"/>
                </a:solidFill>
                <a:effectLst/>
                <a:latin typeface="-apple-system"/>
              </a:rPr>
              <a:t>: Profundidad aparente de la zona radicular, que indica hasta qué profundidad llegan las raíces en el suelo.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7.png"/><Relationship Id="rId3" Type="http://schemas.openxmlformats.org/officeDocument/2006/relationships/image" Target="../media/image64.jpeg"/><Relationship Id="rId21" Type="http://schemas.openxmlformats.org/officeDocument/2006/relationships/image" Target="../media/image79.svg"/><Relationship Id="rId7" Type="http://schemas.openxmlformats.org/officeDocument/2006/relationships/image" Target="../media/image68.png"/><Relationship Id="rId12" Type="http://schemas.openxmlformats.org/officeDocument/2006/relationships/image" Target="../media/image73.jpeg"/><Relationship Id="rId17" Type="http://schemas.microsoft.com/office/2007/relationships/hdphoto" Target="../media/hdphoto5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5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5" Type="http://schemas.openxmlformats.org/officeDocument/2006/relationships/image" Target="../media/image76.jpeg"/><Relationship Id="rId23" Type="http://schemas.openxmlformats.org/officeDocument/2006/relationships/image" Target="../media/image81.png"/><Relationship Id="rId10" Type="http://schemas.openxmlformats.org/officeDocument/2006/relationships/image" Target="../media/image71.png"/><Relationship Id="rId19" Type="http://schemas.microsoft.com/office/2007/relationships/hdphoto" Target="../media/hdphoto6.wdp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svg"/><Relationship Id="rId22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50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chart" Target="../charts/chart1.xml"/><Relationship Id="rId7" Type="http://schemas.openxmlformats.org/officeDocument/2006/relationships/image" Target="../media/image91.png"/><Relationship Id="rId12" Type="http://schemas.openxmlformats.org/officeDocument/2006/relationships/image" Target="../media/image9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jpeg"/><Relationship Id="rId5" Type="http://schemas.openxmlformats.org/officeDocument/2006/relationships/image" Target="../media/image89.jpe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svg"/><Relationship Id="rId4" Type="http://schemas.openxmlformats.org/officeDocument/2006/relationships/image" Target="../media/image100.sv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82.png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10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microsoft.com/office/2007/relationships/hdphoto" Target="../media/hdphoto8.wdp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13" Type="http://schemas.openxmlformats.org/officeDocument/2006/relationships/image" Target="../media/image123.png"/><Relationship Id="rId18" Type="http://schemas.microsoft.com/office/2007/relationships/hdphoto" Target="../media/hdphoto2.wdp"/><Relationship Id="rId3" Type="http://schemas.openxmlformats.org/officeDocument/2006/relationships/image" Target="../media/image114.jpeg"/><Relationship Id="rId21" Type="http://schemas.openxmlformats.org/officeDocument/2006/relationships/image" Target="../media/image127.png"/><Relationship Id="rId7" Type="http://schemas.openxmlformats.org/officeDocument/2006/relationships/image" Target="../media/image118.jpeg"/><Relationship Id="rId12" Type="http://schemas.microsoft.com/office/2007/relationships/hdphoto" Target="../media/hdphoto7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6" Type="http://schemas.microsoft.com/office/2007/relationships/hdphoto" Target="../media/hdphoto10.wdp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jpeg"/><Relationship Id="rId11" Type="http://schemas.openxmlformats.org/officeDocument/2006/relationships/image" Target="../media/image122.png"/><Relationship Id="rId24" Type="http://schemas.openxmlformats.org/officeDocument/2006/relationships/image" Target="../media/image130.png"/><Relationship Id="rId5" Type="http://schemas.openxmlformats.org/officeDocument/2006/relationships/image" Target="../media/image116.jpeg"/><Relationship Id="rId15" Type="http://schemas.openxmlformats.org/officeDocument/2006/relationships/image" Target="../media/image124.png"/><Relationship Id="rId23" Type="http://schemas.openxmlformats.org/officeDocument/2006/relationships/image" Target="../media/image129.png"/><Relationship Id="rId10" Type="http://schemas.openxmlformats.org/officeDocument/2006/relationships/image" Target="../media/image121.jpeg"/><Relationship Id="rId19" Type="http://schemas.openxmlformats.org/officeDocument/2006/relationships/image" Target="../media/image125.png"/><Relationship Id="rId4" Type="http://schemas.openxmlformats.org/officeDocument/2006/relationships/image" Target="../media/image115.jpeg"/><Relationship Id="rId9" Type="http://schemas.openxmlformats.org/officeDocument/2006/relationships/image" Target="../media/image120.jpeg"/><Relationship Id="rId14" Type="http://schemas.microsoft.com/office/2007/relationships/hdphoto" Target="../media/hdphoto9.wdp"/><Relationship Id="rId22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42.png"/><Relationship Id="rId3" Type="http://schemas.openxmlformats.org/officeDocument/2006/relationships/image" Target="../media/image6.png"/><Relationship Id="rId7" Type="http://schemas.openxmlformats.org/officeDocument/2006/relationships/image" Target="../media/image139.png"/><Relationship Id="rId12" Type="http://schemas.microsoft.com/office/2007/relationships/hdphoto" Target="../media/hdphoto14.wdp"/><Relationship Id="rId2" Type="http://schemas.openxmlformats.org/officeDocument/2006/relationships/notesSlide" Target="../notesSlides/notesSlide23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141.png"/><Relationship Id="rId5" Type="http://schemas.openxmlformats.org/officeDocument/2006/relationships/image" Target="../media/image138.png"/><Relationship Id="rId15" Type="http://schemas.openxmlformats.org/officeDocument/2006/relationships/image" Target="../media/image143.png"/><Relationship Id="rId10" Type="http://schemas.microsoft.com/office/2007/relationships/hdphoto" Target="../media/hdphoto13.wdp"/><Relationship Id="rId4" Type="http://schemas.openxmlformats.org/officeDocument/2006/relationships/image" Target="../media/image137.png"/><Relationship Id="rId9" Type="http://schemas.openxmlformats.org/officeDocument/2006/relationships/image" Target="../media/image140.png"/><Relationship Id="rId1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sv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4.wdp"/><Relationship Id="rId18" Type="http://schemas.openxmlformats.org/officeDocument/2006/relationships/image" Target="../media/image58.png"/><Relationship Id="rId3" Type="http://schemas.openxmlformats.org/officeDocument/2006/relationships/image" Target="../media/image49.emf"/><Relationship Id="rId7" Type="http://schemas.openxmlformats.org/officeDocument/2006/relationships/image" Target="../media/image44.png"/><Relationship Id="rId12" Type="http://schemas.openxmlformats.org/officeDocument/2006/relationships/image" Target="../media/image54.png"/><Relationship Id="rId17" Type="http://schemas.openxmlformats.org/officeDocument/2006/relationships/image" Target="../media/image57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microsoft.com/office/2007/relationships/hdphoto" Target="../media/hdphoto5.wdp"/><Relationship Id="rId10" Type="http://schemas.openxmlformats.org/officeDocument/2006/relationships/image" Target="../media/image52.png"/><Relationship Id="rId19" Type="http://schemas.openxmlformats.org/officeDocument/2006/relationships/image" Target="../media/image59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em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52.png"/><Relationship Id="rId5" Type="http://schemas.openxmlformats.org/officeDocument/2006/relationships/image" Target="../media/image59.sv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1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725033" y="903975"/>
            <a:ext cx="10539337" cy="5702638"/>
            <a:chOff x="725033" y="944316"/>
            <a:chExt cx="10539337" cy="5702638"/>
          </a:xfrm>
        </p:grpSpPr>
        <p:grpSp>
          <p:nvGrpSpPr>
            <p:cNvPr id="7" name="Grupo 6"/>
            <p:cNvGrpSpPr/>
            <p:nvPr/>
          </p:nvGrpSpPr>
          <p:grpSpPr>
            <a:xfrm>
              <a:off x="4292856" y="944316"/>
              <a:ext cx="6929368" cy="5329813"/>
              <a:chOff x="4408416" y="583635"/>
              <a:chExt cx="6929368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4408416" y="1987064"/>
                <a:ext cx="2018241" cy="274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¿Dónde?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¿Cuándo?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 panose="020B0604020202020204"/>
                  </a:rPr>
                  <a:t>¿Cuánto?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68" name="Grupo 67"/>
            <p:cNvGrpSpPr/>
            <p:nvPr/>
          </p:nvGrpSpPr>
          <p:grpSpPr>
            <a:xfrm>
              <a:off x="725033" y="2971766"/>
              <a:ext cx="3568177" cy="1661018"/>
              <a:chOff x="463555" y="2820326"/>
              <a:chExt cx="3568177" cy="1661018"/>
            </a:xfrm>
          </p:grpSpPr>
          <p:sp>
            <p:nvSpPr>
              <p:cNvPr id="66" name="Google Shape;194;p9"/>
              <p:cNvSpPr txBox="1"/>
              <p:nvPr/>
            </p:nvSpPr>
            <p:spPr>
              <a:xfrm>
                <a:off x="532489" y="2884830"/>
                <a:ext cx="3352007" cy="15696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R="0"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u="sng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        DECISIONES BASADAS EN: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ANÁLISIS NUTRICIONAL (N, P, K, CE, pH)</a:t>
                </a:r>
              </a:p>
              <a:p>
                <a:pPr marL="227330" indent="-227330" algn="r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MEMORIA HISTÓRICA DEL CAMPO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COMPOSICIÓN ESTRUCTURAL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SALUD DE LOS CULTIVOS</a:t>
                </a:r>
                <a:endPara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</p:txBody>
          </p:sp>
          <p:sp>
            <p:nvSpPr>
              <p:cNvPr id="67" name="Llaves 66"/>
              <p:cNvSpPr/>
              <p:nvPr/>
            </p:nvSpPr>
            <p:spPr>
              <a:xfrm>
                <a:off x="463555" y="2820326"/>
                <a:ext cx="3568177" cy="1661018"/>
              </a:xfrm>
              <a:prstGeom prst="bracePair">
                <a:avLst>
                  <a:gd name="adj" fmla="val 4752"/>
                </a:avLst>
              </a:prstGeom>
              <a:ln>
                <a:solidFill>
                  <a:srgbClr val="115E2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9963950" y="1645585"/>
              <a:ext cx="1300420" cy="5001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METEOROLOGÍA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MONITOREO Y CONTROL EN TIEMPO REAL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ASESORÍAS Y ACOMPAÑAMIENTO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3339246" y="1790885"/>
            <a:ext cx="496802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MX" sz="4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Principales temáticas: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253B65F-2E3B-2D3A-5E08-7E5E2998A485}"/>
              </a:ext>
            </a:extLst>
          </p:cNvPr>
          <p:cNvGrpSpPr/>
          <p:nvPr/>
        </p:nvGrpSpPr>
        <p:grpSpPr>
          <a:xfrm>
            <a:off x="8501063" y="1690899"/>
            <a:ext cx="3430836" cy="1823828"/>
            <a:chOff x="742928" y="2278055"/>
            <a:chExt cx="2987198" cy="1823828"/>
          </a:xfrm>
        </p:grpSpPr>
        <p:sp>
          <p:nvSpPr>
            <p:cNvPr id="11" name="Rectángulo: esquinas redondeadas 7">
              <a:extLst>
                <a:ext uri="{FF2B5EF4-FFF2-40B4-BE49-F238E27FC236}">
                  <a16:creationId xmlns:a16="http://schemas.microsoft.com/office/drawing/2014/main" id="{69B42B8C-ED02-64A9-9515-838852227998}"/>
                </a:ext>
              </a:extLst>
            </p:cNvPr>
            <p:cNvSpPr/>
            <p:nvPr/>
          </p:nvSpPr>
          <p:spPr>
            <a:xfrm>
              <a:off x="742928" y="2286000"/>
              <a:ext cx="2987198" cy="1815883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F54F383-3E11-9DFB-D769-BEBC6414F1B5}"/>
                </a:ext>
              </a:extLst>
            </p:cNvPr>
            <p:cNvSpPr txBox="1"/>
            <p:nvPr/>
          </p:nvSpPr>
          <p:spPr>
            <a:xfrm>
              <a:off x="990560" y="2278055"/>
              <a:ext cx="2528086" cy="1815882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Conferencias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Cursos y Talleres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Capacitaciones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Acompañamiento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Comercialización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8732949" cy="5057076"/>
            <a:chOff x="1062194" y="1404926"/>
            <a:chExt cx="8732949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7034197" cy="5057076"/>
              <a:chOff x="677092" y="1093181"/>
              <a:chExt cx="7034197" cy="5057076"/>
            </a:xfrm>
          </p:grpSpPr>
          <p:graphicFrame>
            <p:nvGraphicFramePr>
              <p:cNvPr id="7" name="Gráfico 6"/>
              <p:cNvGraphicFramePr/>
              <p:nvPr>
                <p:extLst>
                  <p:ext uri="{D42A27DB-BD31-4B8C-83A1-F6EECF244321}">
                    <p14:modId xmlns:p14="http://schemas.microsoft.com/office/powerpoint/2010/main" val="3614725314"/>
                  </p:ext>
                </p:extLst>
              </p:nvPr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516921" y="5272556"/>
                <a:ext cx="3194368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Pequeños y medianos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Grandes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5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8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OBJETIVO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510916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 DEMANDA HÍDRICA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ALTAMENTE EXIGENTES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PASOS PARA IMPLEMENTACIÓN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/>
          <p:cNvGrpSpPr/>
          <p:nvPr/>
        </p:nvGrpSpPr>
        <p:grpSpPr>
          <a:xfrm>
            <a:off x="22722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/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/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/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/>
            <p:cNvCxnSpPr/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49" name="Gráfico 48" descr="Investigación con relleno sólido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70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21176"/>
              </p:ext>
            </p:extLst>
          </p:nvPr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/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1240475" y="3060567"/>
            <a:ext cx="8289977" cy="3684875"/>
            <a:chOff x="1240475" y="3060567"/>
            <a:chExt cx="8289977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6"/>
            <a:srcRect l="15539" t="19415" r="20866" b="25042"/>
            <a:stretch>
              <a:fillRect/>
            </a:stretch>
          </p:blipFill>
          <p:spPr>
            <a:xfrm rot="20582757">
              <a:off x="1383707" y="4914220"/>
              <a:ext cx="1383785" cy="1188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/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/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/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/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</p:grpSp>
          <p:sp>
            <p:nvSpPr>
              <p:cNvPr id="18" name="CuadroTexto 17"/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/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20" name="Grupo 19"/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2" name="CuadroTexto 1"/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026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Presencia e Impacto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38024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765651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/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456138" y="1539754"/>
            <a:ext cx="4374431" cy="2942667"/>
            <a:chOff x="8142302" y="3377670"/>
            <a:chExt cx="4326544" cy="2785611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492265" y="5551484"/>
              <a:ext cx="2976581" cy="6117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Se desperdicia</a:t>
              </a:r>
              <a:endParaRPr lang="es-MX" sz="20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el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pero más del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/>
          <p:cNvGrpSpPr/>
          <p:nvPr/>
        </p:nvGrpSpPr>
        <p:grpSpPr>
          <a:xfrm rot="5400000">
            <a:off x="2926963" y="-2867580"/>
            <a:ext cx="1076960" cy="6774605"/>
            <a:chOff x="382" y="1300"/>
            <a:chExt cx="1696" cy="8932"/>
          </a:xfrm>
        </p:grpSpPr>
        <p:sp>
          <p:nvSpPr>
            <p:cNvPr id="54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622101"/>
              <a:chOff x="9909" y="1542"/>
              <a:chExt cx="6036" cy="36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552"/>
                <a:chOff x="754" y="4464"/>
                <a:chExt cx="3055" cy="3552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552"/>
                  <a:ext cx="3055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DE FERTILIZANTES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7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Ahorro de agua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PREMIOS MÁS IMPORTANTES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5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biLevel thresh="50000"/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7000"/>
                    </a14:imgEffect>
                    <a14:imgEffect>
                      <a14:saturation sat="33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1596509" y="3557835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F115216-C9D7-ACF4-3E43-F89DFDDF96D6}"/>
              </a:ext>
            </a:extLst>
          </p:cNvPr>
          <p:cNvGrpSpPr/>
          <p:nvPr/>
        </p:nvGrpSpPr>
        <p:grpSpPr>
          <a:xfrm>
            <a:off x="6674124" y="3584580"/>
            <a:ext cx="5671208" cy="2884628"/>
            <a:chOff x="6674124" y="3584580"/>
            <a:chExt cx="5671208" cy="2884628"/>
          </a:xfrm>
        </p:grpSpPr>
        <p:pic>
          <p:nvPicPr>
            <p:cNvPr id="1058" name="Picture 34" descr="Canales de riego son esenciales para la producción agrícola">
              <a:extLst>
                <a:ext uri="{FF2B5EF4-FFF2-40B4-BE49-F238E27FC236}">
                  <a16:creationId xmlns:a16="http://schemas.microsoft.com/office/drawing/2014/main" id="{2D898A7F-C3E0-3282-1B9B-7DFD8BC39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09936">
              <a:off x="9873214" y="5108344"/>
              <a:ext cx="2163226" cy="1275176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Civilización estará ligada siempre a la tecnología de irrigación">
              <a:extLst>
                <a:ext uri="{FF2B5EF4-FFF2-40B4-BE49-F238E27FC236}">
                  <a16:creationId xmlns:a16="http://schemas.microsoft.com/office/drawing/2014/main" id="{6B7BD2A7-0461-7E95-B911-9B02C702C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26">
              <a:off x="7114032" y="5022658"/>
              <a:ext cx="2571644" cy="1446550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ro y restringido riego para el 2021">
              <a:extLst>
                <a:ext uri="{FF2B5EF4-FFF2-40B4-BE49-F238E27FC236}">
                  <a16:creationId xmlns:a16="http://schemas.microsoft.com/office/drawing/2014/main" id="{EDC8F929-477C-31BA-B2C8-E2D44CCE1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/>
            <a:stretch/>
          </p:blipFill>
          <p:spPr bwMode="auto">
            <a:xfrm rot="1168391">
              <a:off x="10152291" y="3945337"/>
              <a:ext cx="2193041" cy="1224562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RECUENCIA Y TIEMPOS DE RIEGO PARA LOS CULTIVOS AGRÍCOLAS">
              <a:extLst>
                <a:ext uri="{FF2B5EF4-FFF2-40B4-BE49-F238E27FC236}">
                  <a16:creationId xmlns:a16="http://schemas.microsoft.com/office/drawing/2014/main" id="{381E0208-14EC-47AD-0BBE-2CD90D4C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7731">
              <a:off x="8425000" y="3584580"/>
              <a:ext cx="2109584" cy="118664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IEGO POR GRAVEDAD">
              <a:extLst>
                <a:ext uri="{FF2B5EF4-FFF2-40B4-BE49-F238E27FC236}">
                  <a16:creationId xmlns:a16="http://schemas.microsoft.com/office/drawing/2014/main" id="{857E3460-B3E0-BB2A-FEB8-DDA26D2E0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3" t="11544" r="11153" b="17257"/>
            <a:stretch/>
          </p:blipFill>
          <p:spPr bwMode="auto">
            <a:xfrm rot="20481346">
              <a:off x="6674124" y="3900607"/>
              <a:ext cx="2002738" cy="130879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5F1D5DF-03E7-5DD7-1887-4EEF1C892C19}"/>
                </a:ext>
              </a:extLst>
            </p:cNvPr>
            <p:cNvSpPr/>
            <p:nvPr/>
          </p:nvSpPr>
          <p:spPr>
            <a:xfrm>
              <a:off x="8443117" y="4091822"/>
              <a:ext cx="264848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9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60%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9FAF20-55F7-1B16-35A7-29450152225B}"/>
              </a:ext>
            </a:extLst>
          </p:cNvPr>
          <p:cNvGrpSpPr/>
          <p:nvPr/>
        </p:nvGrpSpPr>
        <p:grpSpPr>
          <a:xfrm>
            <a:off x="140860" y="129762"/>
            <a:ext cx="5955140" cy="3073455"/>
            <a:chOff x="-13934" y="285510"/>
            <a:chExt cx="6198765" cy="3199190"/>
          </a:xfrm>
        </p:grpSpPr>
        <p:pic>
          <p:nvPicPr>
            <p:cNvPr id="1060" name="Picture 36" descr="Riego por Pivote Central - yamitf">
              <a:extLst>
                <a:ext uri="{FF2B5EF4-FFF2-40B4-BE49-F238E27FC236}">
                  <a16:creationId xmlns:a16="http://schemas.microsoft.com/office/drawing/2014/main" id="{D320B876-6E52-B03C-6769-682C38218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60" y="1682231"/>
              <a:ext cx="5359400" cy="1802469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iego por pulverización, riego por aspersión, pulverización, rociadores,  aspersores Fotografía de stock - Alamy">
              <a:extLst>
                <a:ext uri="{FF2B5EF4-FFF2-40B4-BE49-F238E27FC236}">
                  <a16:creationId xmlns:a16="http://schemas.microsoft.com/office/drawing/2014/main" id="{C9D208FE-4E55-9ADF-9CB8-A6AACCDE9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2" t="19375" b="9791"/>
            <a:stretch/>
          </p:blipFill>
          <p:spPr bwMode="auto">
            <a:xfrm rot="20729434">
              <a:off x="-13934" y="605475"/>
              <a:ext cx="2145696" cy="1277647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ómo funciona el riego por aspersión? | iAgua">
              <a:extLst>
                <a:ext uri="{FF2B5EF4-FFF2-40B4-BE49-F238E27FC236}">
                  <a16:creationId xmlns:a16="http://schemas.microsoft.com/office/drawing/2014/main" id="{156100DA-D7E8-7368-2E49-63355DFAB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218" y="285510"/>
              <a:ext cx="2234174" cy="132517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Riego por aspersión - Sistemas de riego - AgronoBlog - El Blog de  agricultura">
              <a:extLst>
                <a:ext uri="{FF2B5EF4-FFF2-40B4-BE49-F238E27FC236}">
                  <a16:creationId xmlns:a16="http://schemas.microsoft.com/office/drawing/2014/main" id="{D7335BD7-6462-1964-7635-2C3CF854B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1186">
              <a:off x="3912322" y="593916"/>
              <a:ext cx="2272509" cy="130076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D5807FA-F80B-0AD5-92FC-59AC062F6191}"/>
                </a:ext>
              </a:extLst>
            </p:cNvPr>
            <p:cNvSpPr/>
            <p:nvPr/>
          </p:nvSpPr>
          <p:spPr>
            <a:xfrm>
              <a:off x="2354474" y="1474466"/>
              <a:ext cx="15696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80%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11D93A6-DB6E-2DDB-14CC-A2BF6A8A3D94}"/>
              </a:ext>
            </a:extLst>
          </p:cNvPr>
          <p:cNvGrpSpPr/>
          <p:nvPr/>
        </p:nvGrpSpPr>
        <p:grpSpPr>
          <a:xfrm>
            <a:off x="6626510" y="98851"/>
            <a:ext cx="5484444" cy="3104366"/>
            <a:chOff x="6626510" y="98851"/>
            <a:chExt cx="5484444" cy="3104366"/>
          </a:xfrm>
        </p:grpSpPr>
        <p:pic>
          <p:nvPicPr>
            <p:cNvPr id="1062" name="Picture 38" descr="Campo de maíz joven con sistema de riego por goteo | Foto Premium">
              <a:extLst>
                <a:ext uri="{FF2B5EF4-FFF2-40B4-BE49-F238E27FC236}">
                  <a16:creationId xmlns:a16="http://schemas.microsoft.com/office/drawing/2014/main" id="{F1DA87C3-11DD-C3AE-83E8-808D0C69C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226" y="397834"/>
              <a:ext cx="4742374" cy="280538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2.100+ Riego Por Goteo Fotografías de stock, fotos e imágenes libres de  derechos - iStock | Sistema de riego, Regar plantas, Regar">
              <a:extLst>
                <a:ext uri="{FF2B5EF4-FFF2-40B4-BE49-F238E27FC236}">
                  <a16:creationId xmlns:a16="http://schemas.microsoft.com/office/drawing/2014/main" id="{012105DE-5290-949C-539A-5B16E8EB6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79236">
              <a:off x="6626510" y="326527"/>
              <a:ext cx="2163226" cy="1275412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Qué es un sistema de riego por goteo y sus beneficios? - rieggo - blog">
              <a:extLst>
                <a:ext uri="{FF2B5EF4-FFF2-40B4-BE49-F238E27FC236}">
                  <a16:creationId xmlns:a16="http://schemas.microsoft.com/office/drawing/2014/main" id="{2603164E-38F2-2CA7-2F7A-99642D640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24"/>
            <a:stretch/>
          </p:blipFill>
          <p:spPr bwMode="auto">
            <a:xfrm>
              <a:off x="8398178" y="98851"/>
              <a:ext cx="2163226" cy="1348264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riego por goteo subterraneo para cultivos en hileras yhuertos">
              <a:extLst>
                <a:ext uri="{FF2B5EF4-FFF2-40B4-BE49-F238E27FC236}">
                  <a16:creationId xmlns:a16="http://schemas.microsoft.com/office/drawing/2014/main" id="{A2E66012-2D3B-E70F-F11A-3BD492A97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5271">
              <a:off x="10180152" y="353337"/>
              <a:ext cx="1930802" cy="128486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D02EE510-3D66-4436-E19D-ABB787116CDC}"/>
                </a:ext>
              </a:extLst>
            </p:cNvPr>
            <p:cNvSpPr/>
            <p:nvPr/>
          </p:nvSpPr>
          <p:spPr>
            <a:xfrm>
              <a:off x="8209563" y="1133601"/>
              <a:ext cx="2163226" cy="1001896"/>
            </a:xfrm>
            <a:prstGeom prst="roundRect">
              <a:avLst/>
            </a:prstGeom>
            <a:solidFill>
              <a:srgbClr val="E2F0D9">
                <a:alpha val="8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E303BD6-0884-E9CC-3496-71F1A2D1EF99}"/>
                </a:ext>
              </a:extLst>
            </p:cNvPr>
            <p:cNvSpPr/>
            <p:nvPr/>
          </p:nvSpPr>
          <p:spPr>
            <a:xfrm>
              <a:off x="8391254" y="1071927"/>
              <a:ext cx="1879041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6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90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4037" y="4465675"/>
            <a:ext cx="4272090" cy="2106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751317" y="393372"/>
            <a:ext cx="6993784" cy="33701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44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metodológicos:</a:t>
            </a:r>
            <a:endParaRPr lang="es-MX" sz="4400" b="0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Ignorar las necesidades hídricas del cultivo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Ignorar las características del suelo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aplicar prácticas de riego sostenibles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contar con riego automatizado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flipH="1">
            <a:off x="446899" y="429342"/>
            <a:ext cx="3751967" cy="2198890"/>
          </a:xfrm>
          <a:prstGeom prst="rect">
            <a:avLst/>
          </a:prstGeom>
        </p:spPr>
      </p:pic>
      <p:grpSp>
        <p:nvGrpSpPr>
          <p:cNvPr id="5" name="Grupo 2">
            <a:extLst>
              <a:ext uri="{FF2B5EF4-FFF2-40B4-BE49-F238E27FC236}">
                <a16:creationId xmlns:a16="http://schemas.microsoft.com/office/drawing/2014/main" id="{8F8ADA66-4080-541F-A388-72D4A2AECBC9}"/>
              </a:ext>
            </a:extLst>
          </p:cNvPr>
          <p:cNvGrpSpPr/>
          <p:nvPr/>
        </p:nvGrpSpPr>
        <p:grpSpPr>
          <a:xfrm>
            <a:off x="1596509" y="3557835"/>
            <a:ext cx="2799651" cy="3013979"/>
            <a:chOff x="856236" y="966470"/>
            <a:chExt cx="3981450" cy="4286250"/>
          </a:xfrm>
        </p:grpSpPr>
        <p:pic>
          <p:nvPicPr>
            <p:cNvPr id="8" name="Imagen 3">
              <a:extLst>
                <a:ext uri="{FF2B5EF4-FFF2-40B4-BE49-F238E27FC236}">
                  <a16:creationId xmlns:a16="http://schemas.microsoft.com/office/drawing/2014/main" id="{9966CA2F-164A-3964-909A-84EDD5066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10" name="CuadroTexto 5">
              <a:extLst>
                <a:ext uri="{FF2B5EF4-FFF2-40B4-BE49-F238E27FC236}">
                  <a16:creationId xmlns:a16="http://schemas.microsoft.com/office/drawing/2014/main" id="{FF07713A-DECA-E7EB-507E-29FAC37F492D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00334" y="538725"/>
            <a:ext cx="10516828" cy="2878355"/>
            <a:chOff x="1140599" y="538725"/>
            <a:chExt cx="9910801" cy="2878355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57040"/>
              <a:ext cx="9910801" cy="2860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0556" y="538725"/>
              <a:ext cx="2999492" cy="79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Nuestra Propuesta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52498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030173" y="975377"/>
            <a:ext cx="4386137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Crear 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Fase de crecimiento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Necesidades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Monitoreo y control constante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24516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2" name="Grupo 24">
            <a:extLst>
              <a:ext uri="{FF2B5EF4-FFF2-40B4-BE49-F238E27FC236}">
                <a16:creationId xmlns:a16="http://schemas.microsoft.com/office/drawing/2014/main" id="{6A3D3EDA-E1B0-16DA-387C-D55D975BD189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3E37EEE7-33F3-9F1E-4BA7-B923C869D97B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¿QUÉ PUEDE HACER?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7" name="Google Shape;125;p6">
              <a:extLst>
                <a:ext uri="{FF2B5EF4-FFF2-40B4-BE49-F238E27FC236}">
                  <a16:creationId xmlns:a16="http://schemas.microsoft.com/office/drawing/2014/main" id="{4F723D10-40AF-356A-2566-99E099364DC3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upo 48">
            <a:extLst>
              <a:ext uri="{FF2B5EF4-FFF2-40B4-BE49-F238E27FC236}">
                <a16:creationId xmlns:a16="http://schemas.microsoft.com/office/drawing/2014/main" id="{35FE332F-B618-C040-E6C2-85FEA3B57990}"/>
              </a:ext>
            </a:extLst>
          </p:cNvPr>
          <p:cNvGrpSpPr/>
          <p:nvPr/>
        </p:nvGrpSpPr>
        <p:grpSpPr>
          <a:xfrm>
            <a:off x="188233" y="958174"/>
            <a:ext cx="11846600" cy="5377215"/>
            <a:chOff x="188233" y="958174"/>
            <a:chExt cx="11846600" cy="537721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69A2232-0E98-86CA-982B-BE4430FD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505" y="4990578"/>
              <a:ext cx="4649369" cy="134481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481F45D1-81FB-F380-B7FD-905AE6F78DAF}"/>
                </a:ext>
              </a:extLst>
            </p:cNvPr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31F26DDA-E083-5A12-2118-1A1C4D797C5A}"/>
                  </a:ext>
                </a:extLst>
              </p:cNvPr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>
                  <a:extLst>
                    <a:ext uri="{FF2B5EF4-FFF2-40B4-BE49-F238E27FC236}">
                      <a16:creationId xmlns:a16="http://schemas.microsoft.com/office/drawing/2014/main" id="{85049F5D-74D9-075B-5FFC-B1D3B5B800B3}"/>
                    </a:ext>
                  </a:extLst>
                </p:cNvPr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>
                  <a:extLst>
                    <a:ext uri="{FF2B5EF4-FFF2-40B4-BE49-F238E27FC236}">
                      <a16:creationId xmlns:a16="http://schemas.microsoft.com/office/drawing/2014/main" id="{0CEB884A-1579-1E5B-4A30-4EDDB1854FC8}"/>
                    </a:ext>
                  </a:extLst>
                </p:cNvPr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>
                  <a:extLst>
                    <a:ext uri="{FF2B5EF4-FFF2-40B4-BE49-F238E27FC236}">
                      <a16:creationId xmlns:a16="http://schemas.microsoft.com/office/drawing/2014/main" id="{9DC83FBE-8434-7704-1F15-2D6F4474B1DF}"/>
                    </a:ext>
                  </a:extLst>
                </p:cNvPr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>
                  <a:extLst>
                    <a:ext uri="{FF2B5EF4-FFF2-40B4-BE49-F238E27FC236}">
                      <a16:creationId xmlns:a16="http://schemas.microsoft.com/office/drawing/2014/main" id="{66A7D1C0-5C10-98D4-DDB6-B43013E954C9}"/>
                    </a:ext>
                  </a:extLst>
                </p:cNvPr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>
                  <a:extLst>
                    <a:ext uri="{FF2B5EF4-FFF2-40B4-BE49-F238E27FC236}">
                      <a16:creationId xmlns:a16="http://schemas.microsoft.com/office/drawing/2014/main" id="{378E8672-0650-0FA1-3E2A-467A7EEAB463}"/>
                    </a:ext>
                  </a:extLst>
                </p:cNvPr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56526218-C708-8590-1E8B-A4DE1A38B1BD}"/>
                  </a:ext>
                </a:extLst>
              </p:cNvPr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4D05F904-E6AD-BBC9-1F4D-44F51B889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9CFD74DB-1D1B-0D5D-C905-B7545C83F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4B3C2BAF-C17C-4556-0F71-58F4FA437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39560"/>
                <a:stretch/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344337E6-4FBD-31CE-C311-4625327E01C1}"/>
                  </a:ext>
                </a:extLst>
              </p:cNvPr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04496599-EBCB-7922-9A64-6506739AA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4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06CCAA3-A61E-F6FC-0DC2-B022D63361A1}"/>
                    </a:ext>
                  </a:extLst>
                </p:cNvPr>
                <p:cNvSpPr txBox="1"/>
                <p:nvPr/>
              </p:nvSpPr>
              <p:spPr>
                <a:xfrm>
                  <a:off x="5408274" y="512407"/>
                  <a:ext cx="59183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</a:t>
                  </a: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6711A333-1554-138A-633F-A7F8D33025B4}"/>
                    </a:ext>
                  </a:extLst>
                </p:cNvPr>
                <p:cNvSpPr txBox="1"/>
                <p:nvPr/>
              </p:nvSpPr>
              <p:spPr>
                <a:xfrm>
                  <a:off x="5431127" y="1053997"/>
                  <a:ext cx="5629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Aid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>
                <a:extLst>
                  <a:ext uri="{FF2B5EF4-FFF2-40B4-BE49-F238E27FC236}">
                    <a16:creationId xmlns:a16="http://schemas.microsoft.com/office/drawing/2014/main" id="{2215338E-6B82-09E9-D2F1-1A796155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>
                <a:extLst>
                  <a:ext uri="{FF2B5EF4-FFF2-40B4-BE49-F238E27FC236}">
                    <a16:creationId xmlns:a16="http://schemas.microsoft.com/office/drawing/2014/main" id="{8970322E-0951-BBA4-AE0B-88FF350C66B9}"/>
                  </a:ext>
                </a:extLst>
              </p:cNvPr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>
                  <a:extLst>
                    <a:ext uri="{FF2B5EF4-FFF2-40B4-BE49-F238E27FC236}">
                      <a16:creationId xmlns:a16="http://schemas.microsoft.com/office/drawing/2014/main" id="{181184E5-1C31-C863-629F-0DCCDA222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>
                  <a:extLst>
                    <a:ext uri="{FF2B5EF4-FFF2-40B4-BE49-F238E27FC236}">
                      <a16:creationId xmlns:a16="http://schemas.microsoft.com/office/drawing/2014/main" id="{36F6C089-1D38-669B-ED82-2CB55054813A}"/>
                    </a:ext>
                  </a:extLst>
                </p:cNvPr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>
                  <a:extLst>
                    <a:ext uri="{FF2B5EF4-FFF2-40B4-BE49-F238E27FC236}">
                      <a16:creationId xmlns:a16="http://schemas.microsoft.com/office/drawing/2014/main" id="{500885EE-1390-D399-7152-B3FC48518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>
                <a:extLst>
                  <a:ext uri="{FF2B5EF4-FFF2-40B4-BE49-F238E27FC236}">
                    <a16:creationId xmlns:a16="http://schemas.microsoft.com/office/drawing/2014/main" id="{1909E67C-EB00-2213-BA92-29F3B0E85BC1}"/>
                  </a:ext>
                </a:extLst>
              </p:cNvPr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>
                <a:extLst>
                  <a:ext uri="{FF2B5EF4-FFF2-40B4-BE49-F238E27FC236}">
                    <a16:creationId xmlns:a16="http://schemas.microsoft.com/office/drawing/2014/main" id="{079FF8F3-C9CC-ABA8-1A43-9E4D6D84C902}"/>
                  </a:ext>
                </a:extLst>
              </p:cNvPr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>
                <a:extLst>
                  <a:ext uri="{FF2B5EF4-FFF2-40B4-BE49-F238E27FC236}">
                    <a16:creationId xmlns:a16="http://schemas.microsoft.com/office/drawing/2014/main" id="{D8E15BA6-4D23-C4B0-3084-72FECA209CAB}"/>
                  </a:ext>
                </a:extLst>
              </p:cNvPr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>
                <a:extLst>
                  <a:ext uri="{FF2B5EF4-FFF2-40B4-BE49-F238E27FC236}">
                    <a16:creationId xmlns:a16="http://schemas.microsoft.com/office/drawing/2014/main" id="{6E291A14-D5B4-7FA8-6FE6-77453AF5692C}"/>
                  </a:ext>
                </a:extLst>
              </p:cNvPr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Where?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When?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How much?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31" name="Grupo 24">
            <a:extLst>
              <a:ext uri="{FF2B5EF4-FFF2-40B4-BE49-F238E27FC236}">
                <a16:creationId xmlns:a16="http://schemas.microsoft.com/office/drawing/2014/main" id="{F224D65E-1DD2-6B11-EF00-6CC7FAF09BAE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34" name="Google Shape;124;p6">
              <a:extLst>
                <a:ext uri="{FF2B5EF4-FFF2-40B4-BE49-F238E27FC236}">
                  <a16:creationId xmlns:a16="http://schemas.microsoft.com/office/drawing/2014/main" id="{7FD28C12-5E3F-D777-36CA-7B6E45FC1639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SOLUCIÓN TECNOLÓGICA MODULAR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5" name="Google Shape;125;p6">
              <a:extLst>
                <a:ext uri="{FF2B5EF4-FFF2-40B4-BE49-F238E27FC236}">
                  <a16:creationId xmlns:a16="http://schemas.microsoft.com/office/drawing/2014/main" id="{459318EF-7CD8-CB95-C9E0-FC97EAB3CBE4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59965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838A869-D602-9CD6-AF1D-890681DE7D68}"/>
              </a:ext>
            </a:extLst>
          </p:cNvPr>
          <p:cNvGrpSpPr/>
          <p:nvPr/>
        </p:nvGrpSpPr>
        <p:grpSpPr>
          <a:xfrm>
            <a:off x="0" y="1615745"/>
            <a:ext cx="4669540" cy="4654718"/>
            <a:chOff x="1268102" y="490595"/>
            <a:chExt cx="7670287" cy="764594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2EFCE7E-B803-0E3E-0E1E-E4BEE1153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4" name="Trapecio 3">
              <a:extLst>
                <a:ext uri="{FF2B5EF4-FFF2-40B4-BE49-F238E27FC236}">
                  <a16:creationId xmlns:a16="http://schemas.microsoft.com/office/drawing/2014/main" id="{E7A64D94-89A6-7ECE-ABCA-F42DA3A21645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6" name="Gráfico 5" descr="Satellite contorno">
              <a:extLst>
                <a:ext uri="{FF2B5EF4-FFF2-40B4-BE49-F238E27FC236}">
                  <a16:creationId xmlns:a16="http://schemas.microsoft.com/office/drawing/2014/main" id="{57A3A6E4-9BEC-21FC-CF8A-730439E64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87C855-AFFA-0FAA-879A-2D26C7564283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E7BAC58E-FAD2-D5F3-B3FD-DA3CC70B5D24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LÁMINA DE RIEGO Y FRECUENCIA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47181BB7-89BC-12A1-6FB4-87E5A9FF926A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9A359DDF-E239-75B9-6A5E-9A8A60572755}"/>
              </a:ext>
            </a:extLst>
          </p:cNvPr>
          <p:cNvGrpSpPr/>
          <p:nvPr/>
        </p:nvGrpSpPr>
        <p:grpSpPr>
          <a:xfrm>
            <a:off x="5484883" y="3149919"/>
            <a:ext cx="4189157" cy="3106342"/>
            <a:chOff x="5642273" y="3239380"/>
            <a:chExt cx="4189157" cy="3106342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28C8C45-6DC6-4430-4416-0555FC52D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898" t="10170" r="22629" b="10105"/>
            <a:stretch/>
          </p:blipFill>
          <p:spPr>
            <a:xfrm>
              <a:off x="5642273" y="3239380"/>
              <a:ext cx="1819248" cy="3106342"/>
            </a:xfrm>
            <a:prstGeom prst="rect">
              <a:avLst/>
            </a:prstGeom>
            <a:effectLst>
              <a:glow rad="50800">
                <a:schemeClr val="bg1">
                  <a:alpha val="87000"/>
                </a:schemeClr>
              </a:glow>
            </a:effectLst>
          </p:spPr>
        </p:pic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8B55057-DF37-7E9D-5998-02ECCCE16CFA}"/>
                </a:ext>
              </a:extLst>
            </p:cNvPr>
            <p:cNvCxnSpPr>
              <a:cxnSpLocks/>
            </p:cNvCxnSpPr>
            <p:nvPr/>
          </p:nvCxnSpPr>
          <p:spPr>
            <a:xfrm>
              <a:off x="7330362" y="5787389"/>
              <a:ext cx="2340000" cy="0"/>
            </a:xfrm>
            <a:prstGeom prst="line">
              <a:avLst/>
            </a:prstGeom>
            <a:ln w="38100"/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B65EEB4-AD45-AF54-3D4B-9297A091DF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2740" y="5215283"/>
              <a:ext cx="0" cy="475713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A14BFA2-4912-1AD4-57AA-1DDE332FE357}"/>
                </a:ext>
              </a:extLst>
            </p:cNvPr>
            <p:cNvSpPr txBox="1"/>
            <p:nvPr/>
          </p:nvSpPr>
          <p:spPr>
            <a:xfrm>
              <a:off x="7590737" y="5440216"/>
              <a:ext cx="2240693" cy="707886"/>
            </a:xfrm>
            <a:prstGeom prst="rect">
              <a:avLst/>
            </a:prstGeom>
            <a:noFill/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Profundidad efectiva</a:t>
              </a:r>
            </a:p>
            <a:p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90% aprovechamiento</a:t>
              </a: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257"/>
          <a:stretch/>
        </p:blipFill>
        <p:spPr>
          <a:xfrm rot="1914380">
            <a:off x="10761225" y="2530233"/>
            <a:ext cx="905735" cy="38970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>
                <a:off x="5056097" y="752466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097" y="752466"/>
                <a:ext cx="4176008" cy="731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>
                <a:off x="6534631" y="1893773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631" y="1893773"/>
                <a:ext cx="1814840" cy="846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Imagen 42">
            <a:extLst>
              <a:ext uri="{FF2B5EF4-FFF2-40B4-BE49-F238E27FC236}">
                <a16:creationId xmlns:a16="http://schemas.microsoft.com/office/drawing/2014/main" id="{8CFC5241-1BA3-9435-AB3E-57338737C62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358" y="2099589"/>
            <a:ext cx="1580613" cy="15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3946</TotalTime>
  <Words>2780</Words>
  <Application>Microsoft Macintosh PowerPoint</Application>
  <PresentationFormat>Panorámica</PresentationFormat>
  <Paragraphs>390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4" baseType="lpstr">
      <vt:lpstr>Cambria Math</vt:lpstr>
      <vt:lpstr>Calibri</vt:lpstr>
      <vt:lpstr>Wingdings</vt:lpstr>
      <vt:lpstr>Segoe UI</vt:lpstr>
      <vt:lpstr>-apple-system</vt:lpstr>
      <vt:lpstr>Arial</vt:lpstr>
      <vt:lpstr>Agency FB</vt:lpstr>
      <vt:lpstr>Quattrocento Sans</vt:lpstr>
      <vt:lpstr>Bradley Hand</vt:lpstr>
      <vt:lpstr>Century Gothic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299</cp:revision>
  <dcterms:created xsi:type="dcterms:W3CDTF">2019-10-25T01:32:00Z</dcterms:created>
  <dcterms:modified xsi:type="dcterms:W3CDTF">2024-09-02T17:49:48Z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2058-12.2.0.13431</vt:lpwstr>
  </property>
  <property fmtid="{D5CDD505-2E9C-101B-9397-08002B2CF9AE}" pid="3" name="ICV">
    <vt:lpwstr>206CED37769348FAB1F79F499F2559A1_12</vt:lpwstr>
  </property>
</Properties>
</file>